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aleway"/>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F9B85FD-F56B-498D-9C1D-D9794071AE64}">
  <a:tblStyle styleId="{5F9B85FD-F56B-498D-9C1D-D9794071AE6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aleway-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87b1b68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87b1b68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72f9938e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72f9938e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74a7409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74a7409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7453476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7453476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7381a73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7381a73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86256783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86256783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86256783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86256783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8625678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8625678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8800e249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8800e249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7319f8d4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7319f8d4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72f9938e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72f9938e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86256783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86256783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7319f8d4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7319f8d4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7319f8d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7319f8d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7319f8d4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7319f8d4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72f9938e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72f9938e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739c16ff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739c16ff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74a74093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74a74093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7319f8d4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7319f8d4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87b1b68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87b1b68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ctr">
              <a:spcBef>
                <a:spcPts val="1600"/>
              </a:spcBef>
              <a:spcAft>
                <a:spcPts val="0"/>
              </a:spcAft>
              <a:buClr>
                <a:srgbClr val="000000"/>
              </a:buClr>
              <a:buSzPts val="1100"/>
              <a:buFont typeface="Arial"/>
              <a:buNone/>
            </a:pPr>
            <a:r>
              <a:rPr b="0" lang="en" sz="3600">
                <a:solidFill>
                  <a:srgbClr val="434343"/>
                </a:solidFill>
                <a:latin typeface="Times New Roman"/>
                <a:ea typeface="Times New Roman"/>
                <a:cs typeface="Times New Roman"/>
                <a:sym typeface="Times New Roman"/>
              </a:rPr>
              <a:t>It Followed Me Home: </a:t>
            </a:r>
            <a:endParaRPr b="0" sz="3600">
              <a:solidFill>
                <a:srgbClr val="434343"/>
              </a:solidFill>
              <a:latin typeface="Times New Roman"/>
              <a:ea typeface="Times New Roman"/>
              <a:cs typeface="Times New Roman"/>
              <a:sym typeface="Times New Roman"/>
            </a:endParaRPr>
          </a:p>
          <a:p>
            <a:pPr indent="0" lvl="0" marL="0" rtl="0" algn="ctr">
              <a:spcBef>
                <a:spcPts val="1600"/>
              </a:spcBef>
              <a:spcAft>
                <a:spcPts val="400"/>
              </a:spcAft>
              <a:buClr>
                <a:srgbClr val="000000"/>
              </a:buClr>
              <a:buSzPts val="1100"/>
              <a:buFont typeface="Arial"/>
              <a:buNone/>
            </a:pPr>
            <a:r>
              <a:rPr b="0" lang="en" sz="3000">
                <a:solidFill>
                  <a:schemeClr val="accent1"/>
                </a:solidFill>
                <a:latin typeface="Times New Roman"/>
                <a:ea typeface="Times New Roman"/>
                <a:cs typeface="Times New Roman"/>
                <a:sym typeface="Times New Roman"/>
              </a:rPr>
              <a:t>Status of Experiments/New Developments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 Carpenter</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Multiplexing Experiment Issues/Extensions</a:t>
            </a:r>
            <a:endParaRPr/>
          </a:p>
        </p:txBody>
      </p:sp>
      <p:sp>
        <p:nvSpPr>
          <p:cNvPr id="152" name="Google Shape;152;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Data may not be chunkable</a:t>
            </a:r>
            <a:endParaRPr/>
          </a:p>
          <a:p>
            <a:pPr indent="-311150" lvl="0" marL="457200" rtl="0" algn="l">
              <a:spcBef>
                <a:spcPts val="0"/>
              </a:spcBef>
              <a:spcAft>
                <a:spcPts val="0"/>
              </a:spcAft>
              <a:buSzPts val="1300"/>
              <a:buChar char="●"/>
            </a:pPr>
            <a:r>
              <a:rPr lang="en"/>
              <a:t>Delivery desync may be too much for </a:t>
            </a:r>
            <a:r>
              <a:rPr lang="en"/>
              <a:t>real time</a:t>
            </a:r>
            <a:r>
              <a:rPr lang="en"/>
              <a:t>, and complexity cost of “reassembly” may overwhelm multiplex advantage</a:t>
            </a:r>
            <a:endParaRPr/>
          </a:p>
          <a:p>
            <a:pPr indent="-311150" lvl="0" marL="457200" rtl="0" algn="l">
              <a:spcBef>
                <a:spcPts val="0"/>
              </a:spcBef>
              <a:spcAft>
                <a:spcPts val="0"/>
              </a:spcAft>
              <a:buSzPts val="1300"/>
              <a:buChar char="●"/>
            </a:pPr>
            <a:r>
              <a:rPr lang="en"/>
              <a:t>Cost of additional emitters may overwhelm the device affordability</a:t>
            </a:r>
            <a:endParaRPr/>
          </a:p>
          <a:p>
            <a:pPr indent="-298450" lvl="1" marL="914400" rtl="0" algn="l">
              <a:spcBef>
                <a:spcPts val="0"/>
              </a:spcBef>
              <a:spcAft>
                <a:spcPts val="0"/>
              </a:spcAft>
              <a:buSzPts val="1100"/>
              <a:buChar char="○"/>
            </a:pPr>
            <a:r>
              <a:rPr lang="en"/>
              <a:t>Only an issue for the LHD, may be mitigated by variant device integration</a:t>
            </a:r>
            <a:endParaRPr/>
          </a:p>
          <a:p>
            <a:pPr indent="-311150" lvl="0" marL="457200" rtl="0" algn="l">
              <a:spcBef>
                <a:spcPts val="0"/>
              </a:spcBef>
              <a:spcAft>
                <a:spcPts val="0"/>
              </a:spcAft>
              <a:buSzPts val="1300"/>
              <a:buChar char="●"/>
            </a:pPr>
            <a:r>
              <a:rPr lang="en"/>
              <a:t>Physical Spectrum noise may reduce practicality of using all three modes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Prepopulation Experiment: Status</a:t>
            </a:r>
            <a:endParaRPr/>
          </a:p>
        </p:txBody>
      </p:sp>
      <p:sp>
        <p:nvSpPr>
          <p:cNvPr id="158" name="Google Shape;158;p23"/>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Goal: Precache/preload content before user knows they want it, or schedule downloads ahead of time, thus providing a higher quality and more immediate delivery response</a:t>
            </a:r>
            <a:endParaRPr/>
          </a:p>
          <a:p>
            <a:pPr indent="-298450" lvl="1" marL="914400" rtl="0" algn="l">
              <a:spcBef>
                <a:spcPts val="0"/>
              </a:spcBef>
              <a:spcAft>
                <a:spcPts val="0"/>
              </a:spcAft>
              <a:buSzPts val="1100"/>
              <a:buChar char="○"/>
            </a:pPr>
            <a:r>
              <a:rPr lang="en"/>
              <a:t>Using downtime can increase link utilization for end users</a:t>
            </a:r>
            <a:endParaRPr/>
          </a:p>
          <a:p>
            <a:pPr indent="-311150" lvl="0" marL="457200" rtl="0" algn="l">
              <a:spcBef>
                <a:spcPts val="0"/>
              </a:spcBef>
              <a:spcAft>
                <a:spcPts val="0"/>
              </a:spcAft>
              <a:buSzPts val="1300"/>
              <a:buChar char="●"/>
            </a:pPr>
            <a:r>
              <a:rPr lang="en"/>
              <a:t>Still in the planning and development stages, raw code is working, but results of running are not experimentally consistent, valid, or an accurate model of aim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Prepopulation Experiment Approach</a:t>
            </a:r>
            <a:endParaRPr/>
          </a:p>
        </p:txBody>
      </p:sp>
      <p:sp>
        <p:nvSpPr>
          <p:cNvPr id="164" name="Google Shape;164;p24"/>
          <p:cNvSpPr txBox="1"/>
          <p:nvPr>
            <p:ph idx="1" type="body"/>
          </p:nvPr>
        </p:nvSpPr>
        <p:spPr>
          <a:xfrm>
            <a:off x="729450" y="1863088"/>
            <a:ext cx="48150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User: Generates a request for Media Items</a:t>
            </a:r>
            <a:endParaRPr/>
          </a:p>
          <a:p>
            <a:pPr indent="-298450" lvl="1" marL="914400" rtl="0" algn="l">
              <a:spcBef>
                <a:spcPts val="0"/>
              </a:spcBef>
              <a:spcAft>
                <a:spcPts val="0"/>
              </a:spcAft>
              <a:buSzPts val="1100"/>
              <a:buChar char="○"/>
            </a:pPr>
            <a:r>
              <a:rPr lang="en"/>
              <a:t>3 User types, biased, random, focused</a:t>
            </a:r>
            <a:endParaRPr/>
          </a:p>
          <a:p>
            <a:pPr indent="-298450" lvl="1" marL="914400" rtl="0" algn="l">
              <a:spcBef>
                <a:spcPts val="0"/>
              </a:spcBef>
              <a:spcAft>
                <a:spcPts val="0"/>
              </a:spcAft>
              <a:buSzPts val="1100"/>
              <a:buChar char="○"/>
            </a:pPr>
            <a:r>
              <a:rPr lang="en"/>
              <a:t>Cacheless client assumption</a:t>
            </a:r>
            <a:endParaRPr/>
          </a:p>
          <a:p>
            <a:pPr indent="-311150" lvl="0" marL="457200" rtl="0" algn="l">
              <a:spcBef>
                <a:spcPts val="0"/>
              </a:spcBef>
              <a:spcAft>
                <a:spcPts val="0"/>
              </a:spcAft>
              <a:buSzPts val="1300"/>
              <a:buChar char="●"/>
            </a:pPr>
            <a:r>
              <a:rPr lang="en"/>
              <a:t>Media Item: Titled container with metadata</a:t>
            </a:r>
            <a:endParaRPr/>
          </a:p>
          <a:p>
            <a:pPr indent="-311150" lvl="0" marL="457200" rtl="0" algn="l">
              <a:spcBef>
                <a:spcPts val="0"/>
              </a:spcBef>
              <a:spcAft>
                <a:spcPts val="0"/>
              </a:spcAft>
              <a:buSzPts val="1300"/>
              <a:buChar char="●"/>
            </a:pPr>
            <a:r>
              <a:rPr lang="en"/>
              <a:t>Uptime:</a:t>
            </a:r>
            <a:endParaRPr/>
          </a:p>
          <a:p>
            <a:pPr indent="-298450" lvl="1" marL="914400" rtl="0" algn="l">
              <a:spcBef>
                <a:spcPts val="0"/>
              </a:spcBef>
              <a:spcAft>
                <a:spcPts val="0"/>
              </a:spcAft>
              <a:buSzPts val="1100"/>
              <a:buChar char="○"/>
            </a:pPr>
            <a:r>
              <a:rPr lang="en"/>
              <a:t>User will request a media item</a:t>
            </a:r>
            <a:endParaRPr/>
          </a:p>
          <a:p>
            <a:pPr indent="-298450" lvl="1" marL="914400" rtl="0" algn="l">
              <a:spcBef>
                <a:spcPts val="0"/>
              </a:spcBef>
              <a:spcAft>
                <a:spcPts val="0"/>
              </a:spcAft>
              <a:buSzPts val="1100"/>
              <a:buChar char="○"/>
            </a:pPr>
            <a:r>
              <a:rPr lang="en"/>
              <a:t>Server serves, notes </a:t>
            </a:r>
            <a:r>
              <a:rPr lang="en"/>
              <a:t>metadata</a:t>
            </a:r>
            <a:r>
              <a:rPr lang="en"/>
              <a:t> aggregate of requests</a:t>
            </a:r>
            <a:endParaRPr/>
          </a:p>
          <a:p>
            <a:pPr indent="-311150" lvl="0" marL="457200" rtl="0" algn="l">
              <a:spcBef>
                <a:spcPts val="0"/>
              </a:spcBef>
              <a:spcAft>
                <a:spcPts val="0"/>
              </a:spcAft>
              <a:buSzPts val="1300"/>
              <a:buChar char="●"/>
            </a:pPr>
            <a:r>
              <a:rPr lang="en"/>
              <a:t>Downtime:</a:t>
            </a:r>
            <a:endParaRPr/>
          </a:p>
          <a:p>
            <a:pPr indent="-298450" lvl="1" marL="914400" rtl="0" algn="l">
              <a:spcBef>
                <a:spcPts val="0"/>
              </a:spcBef>
              <a:spcAft>
                <a:spcPts val="0"/>
              </a:spcAft>
              <a:buSzPts val="1100"/>
              <a:buChar char="○"/>
            </a:pPr>
            <a:r>
              <a:rPr lang="en"/>
              <a:t>Make a guess for preload</a:t>
            </a:r>
            <a:endParaRPr/>
          </a:p>
          <a:p>
            <a:pPr indent="-311150" lvl="0" marL="457200" rtl="0" algn="l">
              <a:spcBef>
                <a:spcPts val="0"/>
              </a:spcBef>
              <a:spcAft>
                <a:spcPts val="0"/>
              </a:spcAft>
              <a:buSzPts val="1300"/>
              <a:buChar char="●"/>
            </a:pPr>
            <a:r>
              <a:rPr lang="en"/>
              <a:t>Post-Guess Uptime:</a:t>
            </a:r>
            <a:endParaRPr/>
          </a:p>
          <a:p>
            <a:pPr indent="-298450" lvl="1" marL="914400" rtl="0" algn="l">
              <a:spcBef>
                <a:spcPts val="0"/>
              </a:spcBef>
              <a:spcAft>
                <a:spcPts val="0"/>
              </a:spcAft>
              <a:buSzPts val="1100"/>
              <a:buChar char="○"/>
            </a:pPr>
            <a:r>
              <a:rPr lang="en"/>
              <a:t>Same as standard uptime, </a:t>
            </a:r>
            <a:r>
              <a:rPr lang="en"/>
              <a:t>ideally</a:t>
            </a:r>
            <a:r>
              <a:rPr lang="en"/>
              <a:t> will have a likely next request</a:t>
            </a:r>
            <a:endParaRPr/>
          </a:p>
        </p:txBody>
      </p:sp>
      <p:pic>
        <p:nvPicPr>
          <p:cNvPr id="165" name="Google Shape;165;p24"/>
          <p:cNvPicPr preferRelativeResize="0"/>
          <p:nvPr/>
        </p:nvPicPr>
        <p:blipFill>
          <a:blip r:embed="rId3">
            <a:alphaModFix/>
          </a:blip>
          <a:stretch>
            <a:fillRect/>
          </a:stretch>
        </p:blipFill>
        <p:spPr>
          <a:xfrm>
            <a:off x="5544450" y="2147425"/>
            <a:ext cx="3331925" cy="16924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Prepopulation Experiment Musing</a:t>
            </a:r>
            <a:endParaRPr/>
          </a:p>
        </p:txBody>
      </p:sp>
      <p:sp>
        <p:nvSpPr>
          <p:cNvPr id="171" name="Google Shape;171;p25"/>
          <p:cNvSpPr txBox="1"/>
          <p:nvPr>
            <p:ph idx="1" type="body"/>
          </p:nvPr>
        </p:nvSpPr>
        <p:spPr>
          <a:xfrm>
            <a:off x="729450" y="1853850"/>
            <a:ext cx="7688700" cy="2486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666666"/>
              </a:buClr>
              <a:buSzPts val="1300"/>
              <a:buFont typeface="Arial"/>
              <a:buChar char="●"/>
            </a:pPr>
            <a:r>
              <a:rPr lang="en">
                <a:solidFill>
                  <a:srgbClr val="666666"/>
                </a:solidFill>
                <a:latin typeface="Arial"/>
                <a:ea typeface="Arial"/>
                <a:cs typeface="Arial"/>
                <a:sym typeface="Arial"/>
              </a:rPr>
              <a:t>Issues:</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Lack of hardware standardization</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No cross traffic consideration</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Simple metrics, simple users</a:t>
            </a:r>
            <a:endParaRPr>
              <a:solidFill>
                <a:srgbClr val="666666"/>
              </a:solidFill>
              <a:latin typeface="Arial"/>
              <a:ea typeface="Arial"/>
              <a:cs typeface="Arial"/>
              <a:sym typeface="Arial"/>
            </a:endParaRPr>
          </a:p>
          <a:p>
            <a:pPr indent="-298450" lvl="2" marL="13716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Eg: prediction is simple average of traits of last n requested media items</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Media use simplified metadata, users likewise</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Cloud server not present yet</a:t>
            </a:r>
            <a:endParaRPr>
              <a:solidFill>
                <a:srgbClr val="666666"/>
              </a:solidFill>
              <a:latin typeface="Arial"/>
              <a:ea typeface="Arial"/>
              <a:cs typeface="Arial"/>
              <a:sym typeface="Arial"/>
            </a:endParaRPr>
          </a:p>
          <a:p>
            <a:pPr indent="-311150" lvl="0" marL="457200" rtl="0" algn="l">
              <a:spcBef>
                <a:spcPts val="0"/>
              </a:spcBef>
              <a:spcAft>
                <a:spcPts val="0"/>
              </a:spcAft>
              <a:buClr>
                <a:srgbClr val="666666"/>
              </a:buClr>
              <a:buSzPts val="1300"/>
              <a:buFont typeface="Arial"/>
              <a:buChar char="●"/>
            </a:pPr>
            <a:r>
              <a:rPr lang="en" sz="1300">
                <a:solidFill>
                  <a:srgbClr val="666666"/>
                </a:solidFill>
                <a:latin typeface="Arial"/>
                <a:ea typeface="Arial"/>
                <a:cs typeface="Arial"/>
                <a:sym typeface="Arial"/>
              </a:rPr>
              <a:t>Advanced angles/Extensions:</a:t>
            </a:r>
            <a:endParaRPr sz="1300">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Expanding to utilize various prediction approaches and timings for prediction space</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Multiple media predictions (eg: cross media types)</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Guessing when downtime will occur and using the window length to download</a:t>
            </a:r>
            <a:endParaRPr>
              <a:solidFill>
                <a:srgbClr val="666666"/>
              </a:solidFill>
              <a:latin typeface="Arial"/>
              <a:ea typeface="Arial"/>
              <a:cs typeface="Arial"/>
              <a:sym typeface="Arial"/>
            </a:endParaRPr>
          </a:p>
          <a:p>
            <a:pPr indent="-298450" lvl="1" marL="9144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Simpler approach of preloading percent of media from user “queue” or system created recommendations list</a:t>
            </a:r>
            <a:endParaRPr>
              <a:solidFill>
                <a:srgbClr val="666666"/>
              </a:solidFill>
              <a:latin typeface="Arial"/>
              <a:ea typeface="Arial"/>
              <a:cs typeface="Arial"/>
              <a:sym typeface="Arial"/>
            </a:endParaRPr>
          </a:p>
          <a:p>
            <a:pPr indent="-298450" lvl="2" marL="13716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Useful if user follows queue and utilizes queue</a:t>
            </a:r>
            <a:endParaRPr>
              <a:solidFill>
                <a:srgbClr val="666666"/>
              </a:solidFill>
              <a:latin typeface="Arial"/>
              <a:ea typeface="Arial"/>
              <a:cs typeface="Arial"/>
              <a:sym typeface="Arial"/>
            </a:endParaRPr>
          </a:p>
          <a:p>
            <a:pPr indent="-298450" lvl="2" marL="1371600" rtl="0" algn="l">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If not for LHD, can look at aggregate user queues and form “union” of common queue entries to preload</a:t>
            </a:r>
            <a:endParaRPr>
              <a:solidFill>
                <a:srgbClr val="66666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of Last Hop device: Status</a:t>
            </a:r>
            <a:endParaRPr/>
          </a:p>
        </p:txBody>
      </p:sp>
      <p:sp>
        <p:nvSpPr>
          <p:cNvPr id="177" name="Google Shape;177;p26"/>
          <p:cNvSpPr txBox="1"/>
          <p:nvPr>
            <p:ph idx="1" type="body"/>
          </p:nvPr>
        </p:nvSpPr>
        <p:spPr>
          <a:xfrm>
            <a:off x="729450" y="1947425"/>
            <a:ext cx="7688700" cy="23925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rgbClr val="666666"/>
              </a:buClr>
              <a:buSzPts val="1300"/>
              <a:buFont typeface="Lato"/>
              <a:buChar char="●"/>
            </a:pPr>
            <a:r>
              <a:rPr lang="en">
                <a:solidFill>
                  <a:srgbClr val="666666"/>
                </a:solidFill>
              </a:rPr>
              <a:t>Goal: Create a LHD that is flexible, scalable, platform for shared or individual computational resources</a:t>
            </a:r>
            <a:endParaRPr>
              <a:solidFill>
                <a:srgbClr val="666666"/>
              </a:solidFill>
            </a:endParaRPr>
          </a:p>
          <a:p>
            <a:pPr indent="-298450" lvl="1" marL="914400" marR="0" rtl="0" algn="l">
              <a:lnSpc>
                <a:spcPct val="115000"/>
              </a:lnSpc>
              <a:spcBef>
                <a:spcPts val="0"/>
              </a:spcBef>
              <a:spcAft>
                <a:spcPts val="0"/>
              </a:spcAft>
              <a:buClr>
                <a:srgbClr val="666666"/>
              </a:buClr>
              <a:buSzPts val="1100"/>
              <a:buChar char="○"/>
            </a:pPr>
            <a:r>
              <a:rPr lang="en">
                <a:solidFill>
                  <a:srgbClr val="666666"/>
                </a:solidFill>
              </a:rPr>
              <a:t>Want to improve PC, by just adding modules to it, plug and play ideal, also want </a:t>
            </a:r>
            <a:r>
              <a:rPr lang="en">
                <a:solidFill>
                  <a:srgbClr val="666666"/>
                </a:solidFill>
              </a:rPr>
              <a:t>flexibility</a:t>
            </a:r>
            <a:r>
              <a:rPr lang="en">
                <a:solidFill>
                  <a:srgbClr val="666666"/>
                </a:solidFill>
              </a:rPr>
              <a:t> to “rent” space at the node itself without VM management or risk of cross over</a:t>
            </a:r>
            <a:endParaRPr>
              <a:solidFill>
                <a:srgbClr val="666666"/>
              </a:solidFill>
            </a:endParaRPr>
          </a:p>
          <a:p>
            <a:pPr indent="-311150" lvl="0" marL="457200" marR="0" rtl="0" algn="l">
              <a:lnSpc>
                <a:spcPct val="115000"/>
              </a:lnSpc>
              <a:spcBef>
                <a:spcPts val="0"/>
              </a:spcBef>
              <a:spcAft>
                <a:spcPts val="0"/>
              </a:spcAft>
              <a:buClr>
                <a:srgbClr val="666666"/>
              </a:buClr>
              <a:buSzPts val="1300"/>
              <a:buChar char="●"/>
            </a:pPr>
            <a:r>
              <a:rPr lang="en">
                <a:solidFill>
                  <a:srgbClr val="666666"/>
                </a:solidFill>
              </a:rPr>
              <a:t>Consideration: Should look like a mini server rack, but we want more </a:t>
            </a:r>
            <a:r>
              <a:rPr lang="en">
                <a:solidFill>
                  <a:srgbClr val="666666"/>
                </a:solidFill>
              </a:rPr>
              <a:t>flexibility</a:t>
            </a:r>
            <a:r>
              <a:rPr lang="en">
                <a:solidFill>
                  <a:srgbClr val="666666"/>
                </a:solidFill>
              </a:rPr>
              <a:t> in hardware scaling and software </a:t>
            </a:r>
            <a:r>
              <a:rPr lang="en">
                <a:solidFill>
                  <a:srgbClr val="666666"/>
                </a:solidFill>
              </a:rPr>
              <a:t>heterogeneity</a:t>
            </a:r>
            <a:endParaRPr>
              <a:solidFill>
                <a:srgbClr val="666666"/>
              </a:solidFill>
            </a:endParaRPr>
          </a:p>
          <a:p>
            <a:pPr indent="-298450" lvl="1" marL="914400" marR="0" rtl="0" algn="l">
              <a:lnSpc>
                <a:spcPct val="115000"/>
              </a:lnSpc>
              <a:spcBef>
                <a:spcPts val="0"/>
              </a:spcBef>
              <a:spcAft>
                <a:spcPts val="0"/>
              </a:spcAft>
              <a:buClr>
                <a:srgbClr val="666666"/>
              </a:buClr>
              <a:buSzPts val="1100"/>
              <a:buChar char="○"/>
            </a:pPr>
            <a:r>
              <a:rPr lang="en">
                <a:solidFill>
                  <a:srgbClr val="666666"/>
                </a:solidFill>
              </a:rPr>
              <a:t>Taking some notes: </a:t>
            </a:r>
            <a:r>
              <a:rPr lang="en">
                <a:solidFill>
                  <a:srgbClr val="666666"/>
                </a:solidFill>
                <a:latin typeface="Arial"/>
                <a:ea typeface="Arial"/>
                <a:cs typeface="Arial"/>
                <a:sym typeface="Arial"/>
              </a:rPr>
              <a:t>Ming-Hong Yang’s : </a:t>
            </a:r>
            <a:r>
              <a:rPr i="1" lang="en">
                <a:solidFill>
                  <a:srgbClr val="666666"/>
                </a:solidFill>
                <a:latin typeface="Arial"/>
                <a:ea typeface="Arial"/>
                <a:cs typeface="Arial"/>
                <a:sym typeface="Arial"/>
              </a:rPr>
              <a:t>Research on High Performance Computing with Shared Persistent Storage</a:t>
            </a:r>
            <a:endParaRPr i="1">
              <a:solidFill>
                <a:srgbClr val="666666"/>
              </a:solidFill>
              <a:latin typeface="Arial"/>
              <a:ea typeface="Arial"/>
              <a:cs typeface="Arial"/>
              <a:sym typeface="Arial"/>
            </a:endParaRPr>
          </a:p>
          <a:p>
            <a:pPr indent="-298450" lvl="2" marL="1371600" marR="0" rtl="0" algn="l">
              <a:lnSpc>
                <a:spcPct val="115000"/>
              </a:lnSpc>
              <a:spcBef>
                <a:spcPts val="0"/>
              </a:spcBef>
              <a:spcAft>
                <a:spcPts val="0"/>
              </a:spcAft>
              <a:buClr>
                <a:srgbClr val="666666"/>
              </a:buClr>
              <a:buSzPts val="1100"/>
              <a:buFont typeface="Arial"/>
              <a:buChar char="■"/>
            </a:pPr>
            <a:r>
              <a:rPr lang="en">
                <a:solidFill>
                  <a:srgbClr val="666666"/>
                </a:solidFill>
                <a:latin typeface="Arial"/>
                <a:ea typeface="Arial"/>
                <a:cs typeface="Arial"/>
                <a:sym typeface="Arial"/>
              </a:rPr>
              <a:t>Namely the idea of adding memory, cpus, storage, dynamically</a:t>
            </a:r>
            <a:endParaRPr>
              <a:solidFill>
                <a:srgbClr val="666666"/>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LHD Approach</a:t>
            </a:r>
            <a:endParaRPr/>
          </a:p>
        </p:txBody>
      </p:sp>
      <p:sp>
        <p:nvSpPr>
          <p:cNvPr id="183" name="Google Shape;183;p27"/>
          <p:cNvSpPr txBox="1"/>
          <p:nvPr>
            <p:ph idx="1" type="body"/>
          </p:nvPr>
        </p:nvSpPr>
        <p:spPr>
          <a:xfrm>
            <a:off x="729450" y="1853850"/>
            <a:ext cx="4826400" cy="2486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PClets connected on shared network bus, each PClet will function as shared resources or individual as small PCs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PClet groups will be governed by a leader PClet</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Resembles more or less a standard data center setup, or networked computer setup</a:t>
            </a:r>
            <a:endParaRPr>
              <a:solidFill>
                <a:srgbClr val="000000"/>
              </a:solidFill>
              <a:latin typeface="Arial"/>
              <a:ea typeface="Arial"/>
              <a:cs typeface="Arial"/>
              <a:sym typeface="Arial"/>
            </a:endParaRPr>
          </a:p>
          <a:p>
            <a:pPr indent="-298450" lvl="1" marL="914400" rtl="0" algn="l">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“Cheaper/simpler server rack”</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Hopeful contribution is a more streamlined plug and play “scalable” server rack, just plug in PCLets to add/scale functionality</a:t>
            </a:r>
            <a:endParaRPr>
              <a:solidFill>
                <a:srgbClr val="000000"/>
              </a:solidFill>
              <a:latin typeface="Arial"/>
              <a:ea typeface="Arial"/>
              <a:cs typeface="Arial"/>
              <a:sym typeface="Arial"/>
            </a:endParaRPr>
          </a:p>
          <a:p>
            <a:pPr indent="-298450" lvl="1" marL="914400" rtl="0" algn="l">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Scaling is still bound by bottlenecks and known CAP issues</a:t>
            </a:r>
            <a:endParaRPr>
              <a:solidFill>
                <a:srgbClr val="000000"/>
              </a:solidFill>
              <a:latin typeface="Arial"/>
              <a:ea typeface="Arial"/>
              <a:cs typeface="Arial"/>
              <a:sym typeface="Arial"/>
            </a:endParaRPr>
          </a:p>
        </p:txBody>
      </p:sp>
      <p:pic>
        <p:nvPicPr>
          <p:cNvPr id="184" name="Google Shape;184;p27"/>
          <p:cNvPicPr preferRelativeResize="0"/>
          <p:nvPr/>
        </p:nvPicPr>
        <p:blipFill>
          <a:blip r:embed="rId3">
            <a:alphaModFix/>
          </a:blip>
          <a:stretch>
            <a:fillRect/>
          </a:stretch>
        </p:blipFill>
        <p:spPr>
          <a:xfrm>
            <a:off x="7216694" y="3199450"/>
            <a:ext cx="1728350" cy="1565500"/>
          </a:xfrm>
          <a:prstGeom prst="rect">
            <a:avLst/>
          </a:prstGeom>
          <a:noFill/>
          <a:ln>
            <a:noFill/>
          </a:ln>
        </p:spPr>
      </p:pic>
      <p:pic>
        <p:nvPicPr>
          <p:cNvPr id="185" name="Google Shape;185;p27"/>
          <p:cNvPicPr preferRelativeResize="0"/>
          <p:nvPr/>
        </p:nvPicPr>
        <p:blipFill>
          <a:blip r:embed="rId4">
            <a:alphaModFix/>
          </a:blip>
          <a:stretch>
            <a:fillRect/>
          </a:stretch>
        </p:blipFill>
        <p:spPr>
          <a:xfrm>
            <a:off x="6423188" y="723900"/>
            <a:ext cx="2466975" cy="1847850"/>
          </a:xfrm>
          <a:prstGeom prst="rect">
            <a:avLst/>
          </a:prstGeom>
          <a:noFill/>
          <a:ln>
            <a:noFill/>
          </a:ln>
        </p:spPr>
      </p:pic>
      <p:sp>
        <p:nvSpPr>
          <p:cNvPr id="186" name="Google Shape;186;p27"/>
          <p:cNvSpPr txBox="1"/>
          <p:nvPr/>
        </p:nvSpPr>
        <p:spPr>
          <a:xfrm>
            <a:off x="6423200" y="2515425"/>
            <a:ext cx="2586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Src: Ars Technica</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LHD Issues/Extensions</a:t>
            </a:r>
            <a:endParaRPr/>
          </a:p>
        </p:txBody>
      </p:sp>
      <p:sp>
        <p:nvSpPr>
          <p:cNvPr id="192" name="Google Shape;192;p28"/>
          <p:cNvSpPr txBox="1"/>
          <p:nvPr>
            <p:ph idx="1" type="body"/>
          </p:nvPr>
        </p:nvSpPr>
        <p:spPr>
          <a:xfrm>
            <a:off x="729450" y="1853850"/>
            <a:ext cx="7688700" cy="2486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Bound by bottlenecks</a:t>
            </a:r>
            <a:endParaRPr/>
          </a:p>
          <a:p>
            <a:pPr indent="-298450" lvl="1" marL="914400" rtl="0" algn="l">
              <a:spcBef>
                <a:spcPts val="0"/>
              </a:spcBef>
              <a:spcAft>
                <a:spcPts val="0"/>
              </a:spcAft>
              <a:buSzPts val="1100"/>
              <a:buChar char="○"/>
            </a:pPr>
            <a:r>
              <a:rPr lang="en"/>
              <a:t>Governor, network, display output, job </a:t>
            </a:r>
            <a:r>
              <a:rPr lang="en"/>
              <a:t>assignment</a:t>
            </a:r>
            <a:r>
              <a:rPr lang="en"/>
              <a:t>, etc</a:t>
            </a:r>
            <a:endParaRPr/>
          </a:p>
          <a:p>
            <a:pPr indent="-311150" lvl="0" marL="457200" rtl="0" algn="l">
              <a:spcBef>
                <a:spcPts val="0"/>
              </a:spcBef>
              <a:spcAft>
                <a:spcPts val="0"/>
              </a:spcAft>
              <a:buSzPts val="1300"/>
              <a:buChar char="●"/>
            </a:pPr>
            <a:r>
              <a:rPr lang="en"/>
              <a:t>Code replication issue</a:t>
            </a:r>
            <a:endParaRPr/>
          </a:p>
          <a:p>
            <a:pPr indent="-298450" lvl="1" marL="914400" rtl="0" algn="l">
              <a:spcBef>
                <a:spcPts val="0"/>
              </a:spcBef>
              <a:spcAft>
                <a:spcPts val="0"/>
              </a:spcAft>
              <a:buSzPts val="1100"/>
              <a:buChar char="○"/>
            </a:pPr>
            <a:r>
              <a:rPr lang="en"/>
              <a:t>Send code with data, or replicate applications across modules</a:t>
            </a:r>
            <a:endParaRPr/>
          </a:p>
          <a:p>
            <a:pPr indent="-311150" lvl="0" marL="457200" rtl="0" algn="l">
              <a:spcBef>
                <a:spcPts val="0"/>
              </a:spcBef>
              <a:spcAft>
                <a:spcPts val="0"/>
              </a:spcAft>
              <a:buSzPts val="1300"/>
              <a:buChar char="●"/>
            </a:pPr>
            <a:r>
              <a:rPr lang="en"/>
              <a:t>“Phonebook” approach (paired with next experiment)</a:t>
            </a:r>
            <a:endParaRPr/>
          </a:p>
          <a:p>
            <a:pPr indent="-298450" lvl="1" marL="914400" rtl="0" algn="l">
              <a:spcBef>
                <a:spcPts val="0"/>
              </a:spcBef>
              <a:spcAft>
                <a:spcPts val="0"/>
              </a:spcAft>
              <a:buSzPts val="1100"/>
              <a:buChar char="○"/>
            </a:pPr>
            <a:r>
              <a:rPr lang="en"/>
              <a:t>Give local users a way to find other locals, especially relevant for local businesses and for authenticity/searching that is decoupled from “Google” or search engines that are private/central private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Anonymity</a:t>
            </a:r>
            <a:r>
              <a:rPr lang="en"/>
              <a:t> Experiment: Status</a:t>
            </a:r>
            <a:endParaRPr/>
          </a:p>
        </p:txBody>
      </p:sp>
      <p:sp>
        <p:nvSpPr>
          <p:cNvPr id="198" name="Google Shape;198;p29"/>
          <p:cNvSpPr txBox="1"/>
          <p:nvPr>
            <p:ph idx="1" type="body"/>
          </p:nvPr>
        </p:nvSpPr>
        <p:spPr>
          <a:xfrm>
            <a:off x="729450" y="1924525"/>
            <a:ext cx="8065500" cy="2810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Problem: anonymity on the internet</a:t>
            </a:r>
            <a:endParaRPr/>
          </a:p>
          <a:p>
            <a:pPr indent="-311150" lvl="0" marL="457200" rtl="0" algn="l">
              <a:spcBef>
                <a:spcPts val="0"/>
              </a:spcBef>
              <a:spcAft>
                <a:spcPts val="0"/>
              </a:spcAft>
              <a:buSzPts val="1300"/>
              <a:buChar char="●"/>
            </a:pPr>
            <a:r>
              <a:rPr lang="en"/>
              <a:t>Goal: Provide verification of sender</a:t>
            </a:r>
            <a:endParaRPr/>
          </a:p>
          <a:p>
            <a:pPr indent="-298450" lvl="1" marL="914400" rtl="0" algn="l">
              <a:spcBef>
                <a:spcPts val="0"/>
              </a:spcBef>
              <a:spcAft>
                <a:spcPts val="0"/>
              </a:spcAft>
              <a:buSzPts val="1100"/>
              <a:buChar char="○"/>
            </a:pPr>
            <a:r>
              <a:rPr lang="en"/>
              <a:t>Done through certificates, data fingerprinting already</a:t>
            </a:r>
            <a:endParaRPr/>
          </a:p>
          <a:p>
            <a:pPr indent="-298450" lvl="2" marL="1371600" rtl="0" algn="l">
              <a:spcBef>
                <a:spcPts val="0"/>
              </a:spcBef>
              <a:spcAft>
                <a:spcPts val="0"/>
              </a:spcAft>
              <a:buSzPts val="1100"/>
              <a:buChar char="■"/>
            </a:pPr>
            <a:r>
              <a:rPr lang="en"/>
              <a:t>Difficult to enforce due to lack of “push” and emphasis on performance over security</a:t>
            </a:r>
            <a:endParaRPr/>
          </a:p>
          <a:p>
            <a:pPr indent="-311150" lvl="0" marL="457200" rtl="0" algn="l">
              <a:spcBef>
                <a:spcPts val="0"/>
              </a:spcBef>
              <a:spcAft>
                <a:spcPts val="0"/>
              </a:spcAft>
              <a:buSzPts val="1300"/>
              <a:buChar char="●"/>
            </a:pPr>
            <a:r>
              <a:rPr lang="en"/>
              <a:t>Approach:</a:t>
            </a:r>
            <a:endParaRPr/>
          </a:p>
          <a:p>
            <a:pPr indent="-298450" lvl="1" marL="914400" rtl="0" algn="l">
              <a:spcBef>
                <a:spcPts val="0"/>
              </a:spcBef>
              <a:spcAft>
                <a:spcPts val="0"/>
              </a:spcAft>
              <a:buSzPts val="1100"/>
              <a:buChar char="○"/>
            </a:pPr>
            <a:r>
              <a:rPr lang="en"/>
              <a:t>Like Mailboxes, provide fixed point that can be tied to a geographic location, and a “harbor” of information</a:t>
            </a:r>
            <a:endParaRPr/>
          </a:p>
          <a:p>
            <a:pPr indent="-298450" lvl="1" marL="914400" rtl="0" algn="l">
              <a:spcBef>
                <a:spcPts val="0"/>
              </a:spcBef>
              <a:spcAft>
                <a:spcPts val="0"/>
              </a:spcAft>
              <a:buSzPts val="1100"/>
              <a:buChar char="○"/>
            </a:pPr>
            <a:r>
              <a:rPr lang="en"/>
              <a:t>Have and LHD publicly display information for communication and validation of user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Anonymity Experiment Approach</a:t>
            </a:r>
            <a:endParaRPr/>
          </a:p>
        </p:txBody>
      </p:sp>
      <p:sp>
        <p:nvSpPr>
          <p:cNvPr id="204" name="Google Shape;204;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Multi key system: User public key (potentially rotated on schedule) private key pair</a:t>
            </a:r>
            <a:endParaRPr sz="1300"/>
          </a:p>
          <a:p>
            <a:pPr indent="-298450" lvl="1" marL="914400" rtl="0" algn="l">
              <a:spcBef>
                <a:spcPts val="0"/>
              </a:spcBef>
              <a:spcAft>
                <a:spcPts val="0"/>
              </a:spcAft>
              <a:buSzPts val="1100"/>
              <a:buChar char="○"/>
            </a:pPr>
            <a:r>
              <a:rPr lang="en"/>
              <a:t>4 keys: Public/Private Keys (Communication), and second Public/Private Keys (Signature)</a:t>
            </a:r>
            <a:endParaRPr/>
          </a:p>
          <a:p>
            <a:pPr indent="-298450" lvl="1" marL="914400" rtl="0" algn="l">
              <a:spcBef>
                <a:spcPts val="0"/>
              </a:spcBef>
              <a:spcAft>
                <a:spcPts val="0"/>
              </a:spcAft>
              <a:buSzPts val="1100"/>
              <a:buChar char="○"/>
            </a:pPr>
            <a:r>
              <a:rPr lang="en"/>
              <a:t>Eg: User A has a public data page, showing two public keys (One is for A’s signature, other is for sending data to User A)</a:t>
            </a:r>
            <a:endParaRPr/>
          </a:p>
          <a:p>
            <a:pPr indent="-298450" lvl="1" marL="914400" rtl="0" algn="l">
              <a:spcBef>
                <a:spcPts val="0"/>
              </a:spcBef>
              <a:spcAft>
                <a:spcPts val="0"/>
              </a:spcAft>
              <a:buSzPts val="1100"/>
              <a:buChar char="○"/>
            </a:pPr>
            <a:r>
              <a:rPr lang="en"/>
              <a:t>Create a message, encrypt a section of the message with the public signature key, this is the signature</a:t>
            </a:r>
            <a:endParaRPr/>
          </a:p>
          <a:p>
            <a:pPr indent="-298450" lvl="1" marL="914400" rtl="0" algn="l">
              <a:spcBef>
                <a:spcPts val="0"/>
              </a:spcBef>
              <a:spcAft>
                <a:spcPts val="0"/>
              </a:spcAft>
              <a:buSzPts val="1100"/>
              <a:buChar char="○"/>
            </a:pPr>
            <a:r>
              <a:rPr lang="en"/>
              <a:t>Encrypt overall message with public key of targeted user</a:t>
            </a:r>
            <a:endParaRPr/>
          </a:p>
          <a:p>
            <a:pPr indent="-298450" lvl="1" marL="914400" rtl="0" algn="l">
              <a:spcBef>
                <a:spcPts val="0"/>
              </a:spcBef>
              <a:spcAft>
                <a:spcPts val="0"/>
              </a:spcAft>
              <a:buSzPts val="1100"/>
              <a:buChar char="○"/>
            </a:pPr>
            <a:r>
              <a:rPr lang="en"/>
              <a:t>User receives, decrypts with their own private key, and then uses the second public facing key of the sending user to decrypt the signature block, if it decrypts properly, then we verify the user’s signature</a:t>
            </a:r>
            <a:endParaRPr/>
          </a:p>
          <a:p>
            <a:pPr indent="-298450" lvl="1" marL="914400" rtl="0" algn="l">
              <a:spcBef>
                <a:spcPts val="0"/>
              </a:spcBef>
              <a:spcAft>
                <a:spcPts val="0"/>
              </a:spcAft>
              <a:buSzPts val="1100"/>
              <a:buChar char="○"/>
            </a:pPr>
            <a:r>
              <a:rPr lang="en"/>
              <a:t>Note: This approach is already done, but LHDs may provide a logical place to store/read these</a:t>
            </a:r>
            <a:endParaRPr/>
          </a:p>
          <a:p>
            <a:pPr indent="0" lvl="0" marL="0" rtl="0" algn="l">
              <a:spcBef>
                <a:spcPts val="1600"/>
              </a:spcBef>
              <a:spcAft>
                <a:spcPts val="1600"/>
              </a:spcAft>
              <a:buNone/>
            </a:pPr>
            <a:r>
              <a:t/>
            </a:r>
            <a:endParaRPr/>
          </a:p>
        </p:txBody>
      </p:sp>
      <p:pic>
        <p:nvPicPr>
          <p:cNvPr id="205" name="Google Shape;205;p30"/>
          <p:cNvPicPr preferRelativeResize="0"/>
          <p:nvPr/>
        </p:nvPicPr>
        <p:blipFill>
          <a:blip r:embed="rId3">
            <a:alphaModFix/>
          </a:blip>
          <a:stretch>
            <a:fillRect/>
          </a:stretch>
        </p:blipFill>
        <p:spPr>
          <a:xfrm>
            <a:off x="6109550" y="3916800"/>
            <a:ext cx="2929225" cy="1175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Anonymity Experiment Issues/Extensions</a:t>
            </a:r>
            <a:endParaRPr/>
          </a:p>
        </p:txBody>
      </p:sp>
      <p:sp>
        <p:nvSpPr>
          <p:cNvPr id="211" name="Google Shape;211;p31"/>
          <p:cNvSpPr txBox="1"/>
          <p:nvPr>
            <p:ph idx="1" type="body"/>
          </p:nvPr>
        </p:nvSpPr>
        <p:spPr>
          <a:xfrm>
            <a:off x="729450" y="1853850"/>
            <a:ext cx="7688700" cy="2486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Need to delve deeper into the impact of traffic fingerprinting (cost)</a:t>
            </a:r>
            <a:endParaRPr/>
          </a:p>
          <a:p>
            <a:pPr indent="-311150" lvl="0" marL="457200" rtl="0" algn="l">
              <a:spcBef>
                <a:spcPts val="0"/>
              </a:spcBef>
              <a:spcAft>
                <a:spcPts val="0"/>
              </a:spcAft>
              <a:buSzPts val="1300"/>
              <a:buChar char="●"/>
            </a:pPr>
            <a:r>
              <a:rPr lang="en"/>
              <a:t>Potential issues: </a:t>
            </a:r>
            <a:endParaRPr/>
          </a:p>
          <a:p>
            <a:pPr indent="-298450" lvl="1" marL="914400" rtl="0" algn="l">
              <a:spcBef>
                <a:spcPts val="0"/>
              </a:spcBef>
              <a:spcAft>
                <a:spcPts val="0"/>
              </a:spcAft>
              <a:buSzPts val="1100"/>
              <a:buChar char="○"/>
            </a:pPr>
            <a:r>
              <a:rPr lang="en"/>
              <a:t>Redirected messages, potentially fixable with inbuilt hash</a:t>
            </a:r>
            <a:endParaRPr/>
          </a:p>
          <a:p>
            <a:pPr indent="-298450" lvl="1" marL="914400" rtl="0" algn="l">
              <a:spcBef>
                <a:spcPts val="0"/>
              </a:spcBef>
              <a:spcAft>
                <a:spcPts val="0"/>
              </a:spcAft>
              <a:buSzPts val="1100"/>
              <a:buChar char="○"/>
            </a:pPr>
            <a:r>
              <a:rPr lang="en"/>
              <a:t>Fingerprint forgeability</a:t>
            </a:r>
            <a:endParaRPr/>
          </a:p>
          <a:p>
            <a:pPr indent="-298450" lvl="1" marL="914400" rtl="0" algn="l">
              <a:spcBef>
                <a:spcPts val="0"/>
              </a:spcBef>
              <a:spcAft>
                <a:spcPts val="0"/>
              </a:spcAft>
              <a:buSzPts val="1100"/>
              <a:buChar char="○"/>
            </a:pPr>
            <a:r>
              <a:rPr lang="en"/>
              <a:t>Validity</a:t>
            </a:r>
            <a:r>
              <a:rPr lang="en"/>
              <a:t> of the 4 key approach</a:t>
            </a:r>
            <a:endParaRPr/>
          </a:p>
          <a:p>
            <a:pPr indent="-298450" lvl="1" marL="914400" rtl="0" algn="l">
              <a:spcBef>
                <a:spcPts val="0"/>
              </a:spcBef>
              <a:spcAft>
                <a:spcPts val="0"/>
              </a:spcAft>
              <a:buSzPts val="1100"/>
              <a:buChar char="○"/>
            </a:pPr>
            <a:r>
              <a:rPr lang="en"/>
              <a:t>Issue of preventing man in the middle attacks on first </a:t>
            </a:r>
            <a:r>
              <a:rPr lang="en"/>
              <a:t>acquiring</a:t>
            </a:r>
            <a:r>
              <a:rPr lang="en"/>
              <a:t> the proper signature and location of send information</a:t>
            </a:r>
            <a:endParaRPr/>
          </a:p>
          <a:p>
            <a:pPr indent="-298450" lvl="2" marL="1371600" rtl="0" algn="l">
              <a:spcBef>
                <a:spcPts val="0"/>
              </a:spcBef>
              <a:spcAft>
                <a:spcPts val="0"/>
              </a:spcAft>
              <a:buSzPts val="1100"/>
              <a:buChar char="■"/>
            </a:pPr>
            <a:r>
              <a:rPr lang="en"/>
              <a:t>Eg: first step navigation (I have no address and must find the address of the place with the signature/validation of id)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Recent Readings/Developments</a:t>
            </a:r>
            <a:endParaRPr/>
          </a:p>
        </p:txBody>
      </p:sp>
      <p:sp>
        <p:nvSpPr>
          <p:cNvPr id="93" name="Google Shape;93;p14"/>
          <p:cNvSpPr txBox="1"/>
          <p:nvPr>
            <p:ph idx="1" type="body"/>
          </p:nvPr>
        </p:nvSpPr>
        <p:spPr>
          <a:xfrm>
            <a:off x="288425" y="1853850"/>
            <a:ext cx="5290800" cy="1695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Google</a:t>
            </a:r>
            <a:endParaRPr/>
          </a:p>
          <a:p>
            <a:pPr indent="-298450" lvl="1" marL="914400" rtl="0" algn="l">
              <a:spcBef>
                <a:spcPts val="0"/>
              </a:spcBef>
              <a:spcAft>
                <a:spcPts val="0"/>
              </a:spcAft>
              <a:buSzPts val="1100"/>
              <a:buChar char="○"/>
            </a:pPr>
            <a:r>
              <a:rPr lang="en"/>
              <a:t>Google Wi-Fi</a:t>
            </a:r>
            <a:endParaRPr/>
          </a:p>
          <a:p>
            <a:pPr indent="-298450" lvl="2" marL="1371600" rtl="0" algn="l">
              <a:spcBef>
                <a:spcPts val="0"/>
              </a:spcBef>
              <a:spcAft>
                <a:spcPts val="0"/>
              </a:spcAft>
              <a:buSzPts val="1100"/>
              <a:buChar char="■"/>
            </a:pPr>
            <a:r>
              <a:rPr lang="en"/>
              <a:t>Coverage extension, likely “</a:t>
            </a:r>
            <a:r>
              <a:rPr lang="en"/>
              <a:t>continuous</a:t>
            </a:r>
            <a:r>
              <a:rPr lang="en"/>
              <a:t>” internet</a:t>
            </a:r>
            <a:endParaRPr/>
          </a:p>
          <a:p>
            <a:pPr indent="-298450" lvl="1" marL="914400" rtl="0" algn="l">
              <a:spcBef>
                <a:spcPts val="0"/>
              </a:spcBef>
              <a:spcAft>
                <a:spcPts val="0"/>
              </a:spcAft>
              <a:buSzPts val="1100"/>
              <a:buChar char="○"/>
            </a:pPr>
            <a:r>
              <a:rPr lang="en"/>
              <a:t>Google Hub Home</a:t>
            </a:r>
            <a:endParaRPr/>
          </a:p>
          <a:p>
            <a:pPr indent="-298450" lvl="2" marL="1371600" rtl="0" algn="l">
              <a:spcBef>
                <a:spcPts val="0"/>
              </a:spcBef>
              <a:spcAft>
                <a:spcPts val="0"/>
              </a:spcAft>
              <a:buSzPts val="1100"/>
              <a:buChar char="■"/>
            </a:pPr>
            <a:r>
              <a:rPr lang="en"/>
              <a:t>IOT organization hub + small computing hub</a:t>
            </a:r>
            <a:endParaRPr/>
          </a:p>
        </p:txBody>
      </p:sp>
      <p:pic>
        <p:nvPicPr>
          <p:cNvPr id="94" name="Google Shape;94;p14"/>
          <p:cNvPicPr preferRelativeResize="0"/>
          <p:nvPr/>
        </p:nvPicPr>
        <p:blipFill>
          <a:blip r:embed="rId3">
            <a:alphaModFix/>
          </a:blip>
          <a:stretch>
            <a:fillRect/>
          </a:stretch>
        </p:blipFill>
        <p:spPr>
          <a:xfrm>
            <a:off x="6806475" y="1853849"/>
            <a:ext cx="1823188" cy="1208575"/>
          </a:xfrm>
          <a:prstGeom prst="rect">
            <a:avLst/>
          </a:prstGeom>
          <a:noFill/>
          <a:ln>
            <a:noFill/>
          </a:ln>
        </p:spPr>
      </p:pic>
      <p:sp>
        <p:nvSpPr>
          <p:cNvPr id="95" name="Google Shape;95;p14"/>
          <p:cNvSpPr txBox="1"/>
          <p:nvPr/>
        </p:nvSpPr>
        <p:spPr>
          <a:xfrm>
            <a:off x="6806475" y="3142150"/>
            <a:ext cx="20259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https://regmedia.co.uk/2018/10/09/hub.jpg?x=442&amp;y=293&amp;crop=1</a:t>
            </a:r>
            <a:endParaRPr sz="800"/>
          </a:p>
        </p:txBody>
      </p:sp>
      <p:pic>
        <p:nvPicPr>
          <p:cNvPr id="96" name="Google Shape;96;p14"/>
          <p:cNvPicPr preferRelativeResize="0"/>
          <p:nvPr/>
        </p:nvPicPr>
        <p:blipFill>
          <a:blip r:embed="rId4">
            <a:alphaModFix/>
          </a:blip>
          <a:stretch>
            <a:fillRect/>
          </a:stretch>
        </p:blipFill>
        <p:spPr>
          <a:xfrm>
            <a:off x="102175" y="3241049"/>
            <a:ext cx="3269424" cy="1011175"/>
          </a:xfrm>
          <a:prstGeom prst="rect">
            <a:avLst/>
          </a:prstGeom>
          <a:noFill/>
          <a:ln>
            <a:noFill/>
          </a:ln>
        </p:spPr>
      </p:pic>
      <p:sp>
        <p:nvSpPr>
          <p:cNvPr id="97" name="Google Shape;97;p14"/>
          <p:cNvSpPr txBox="1"/>
          <p:nvPr/>
        </p:nvSpPr>
        <p:spPr>
          <a:xfrm>
            <a:off x="358675" y="4325700"/>
            <a:ext cx="26973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https://images-na.ssl-images-amazon.com/images/G/01/aplusautomation/vendorimages/38da719c-0b29-476f-af8a-f50606a1019d.png._CB528331191__SR970,300_.png</a:t>
            </a:r>
            <a:endParaRPr sz="600"/>
          </a:p>
        </p:txBody>
      </p:sp>
      <p:pic>
        <p:nvPicPr>
          <p:cNvPr id="98" name="Google Shape;98;p14"/>
          <p:cNvPicPr preferRelativeResize="0"/>
          <p:nvPr/>
        </p:nvPicPr>
        <p:blipFill>
          <a:blip r:embed="rId5">
            <a:alphaModFix/>
          </a:blip>
          <a:stretch>
            <a:fillRect/>
          </a:stretch>
        </p:blipFill>
        <p:spPr>
          <a:xfrm>
            <a:off x="3371600" y="3484252"/>
            <a:ext cx="3182423" cy="1530100"/>
          </a:xfrm>
          <a:prstGeom prst="rect">
            <a:avLst/>
          </a:prstGeom>
          <a:noFill/>
          <a:ln>
            <a:noFill/>
          </a:ln>
        </p:spPr>
      </p:pic>
      <p:sp>
        <p:nvSpPr>
          <p:cNvPr id="99" name="Google Shape;99;p14"/>
          <p:cNvSpPr txBox="1"/>
          <p:nvPr/>
        </p:nvSpPr>
        <p:spPr>
          <a:xfrm>
            <a:off x="6166525" y="4532250"/>
            <a:ext cx="23673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https://www.netspotapp.com/images/upload/screens/google-wifi-coverage.jpg</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Anonymity Experiment Extensions</a:t>
            </a:r>
            <a:endParaRPr/>
          </a:p>
        </p:txBody>
      </p:sp>
      <p:sp>
        <p:nvSpPr>
          <p:cNvPr id="217" name="Google Shape;217;p32"/>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“Phonebook” approach</a:t>
            </a:r>
            <a:endParaRPr/>
          </a:p>
          <a:p>
            <a:pPr indent="-298450" lvl="1" marL="914400" rtl="0" algn="l">
              <a:spcBef>
                <a:spcPts val="0"/>
              </a:spcBef>
              <a:spcAft>
                <a:spcPts val="0"/>
              </a:spcAft>
              <a:buSzPts val="1100"/>
              <a:buChar char="○"/>
            </a:pPr>
            <a:r>
              <a:rPr lang="en"/>
              <a:t>Give local users a way to find other locals, especially relevant for local businesses and for authenticity/searching that is decoupled from “Google” or search engines that are private/central private</a:t>
            </a:r>
            <a:endParaRPr/>
          </a:p>
          <a:p>
            <a:pPr indent="-298450" lvl="1" marL="914400" rtl="0" algn="l">
              <a:spcBef>
                <a:spcPts val="0"/>
              </a:spcBef>
              <a:spcAft>
                <a:spcPts val="0"/>
              </a:spcAft>
              <a:buSzPts val="1100"/>
              <a:buChar char="○"/>
            </a:pPr>
            <a:r>
              <a:rPr lang="en"/>
              <a:t>Achievable with basic static webpage hosted on LHD, if experiment yields fruit would provide reasonable verifiability</a:t>
            </a:r>
            <a:endParaRPr/>
          </a:p>
          <a:p>
            <a:pPr indent="-298450" lvl="1" marL="914400" rtl="0" algn="l">
              <a:spcBef>
                <a:spcPts val="0"/>
              </a:spcBef>
              <a:spcAft>
                <a:spcPts val="0"/>
              </a:spcAft>
              <a:buSzPts val="1100"/>
              <a:buChar char="○"/>
            </a:pPr>
            <a:r>
              <a:rPr lang="en"/>
              <a:t>Software solvable</a:t>
            </a:r>
            <a:endParaRPr/>
          </a:p>
          <a:p>
            <a:pPr indent="-311150" lvl="0" marL="457200" rtl="0" algn="l">
              <a:spcBef>
                <a:spcPts val="0"/>
              </a:spcBef>
              <a:spcAft>
                <a:spcPts val="0"/>
              </a:spcAft>
              <a:buSzPts val="1300"/>
              <a:buChar char="●"/>
            </a:pPr>
            <a:r>
              <a:rPr lang="en"/>
              <a:t>Key Based Isolation of IOT devices</a:t>
            </a:r>
            <a:endParaRPr/>
          </a:p>
          <a:p>
            <a:pPr indent="-298450" lvl="1" marL="914400" rtl="0" algn="l">
              <a:spcBef>
                <a:spcPts val="0"/>
              </a:spcBef>
              <a:spcAft>
                <a:spcPts val="0"/>
              </a:spcAft>
              <a:buSzPts val="1100"/>
              <a:buChar char="○"/>
            </a:pPr>
            <a:r>
              <a:rPr lang="en"/>
              <a:t>Every device gets Public Key Pair, and device to exterior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223" name="Google Shape;223;p3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Recent Readings/Developments</a:t>
            </a:r>
            <a:endParaRPr/>
          </a:p>
        </p:txBody>
      </p:sp>
      <p:sp>
        <p:nvSpPr>
          <p:cNvPr id="105" name="Google Shape;105;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ACM/IEEE SEC 2018</a:t>
            </a:r>
            <a:endParaRPr/>
          </a:p>
          <a:p>
            <a:pPr indent="-298450" lvl="1" marL="914400" rtl="0" algn="l">
              <a:spcBef>
                <a:spcPts val="0"/>
              </a:spcBef>
              <a:spcAft>
                <a:spcPts val="0"/>
              </a:spcAft>
              <a:buSzPts val="1100"/>
              <a:buChar char="○"/>
            </a:pPr>
            <a:r>
              <a:rPr lang="en"/>
              <a:t>Security of IOT devices/Hubs</a:t>
            </a:r>
            <a:endParaRPr/>
          </a:p>
          <a:p>
            <a:pPr indent="-298450" lvl="2" marL="1371600" rtl="0" algn="l">
              <a:lnSpc>
                <a:spcPct val="100000"/>
              </a:lnSpc>
              <a:spcBef>
                <a:spcPts val="0"/>
              </a:spcBef>
              <a:spcAft>
                <a:spcPts val="0"/>
              </a:spcAft>
              <a:buSzPts val="1100"/>
              <a:buChar char="■"/>
            </a:pPr>
            <a:r>
              <a:rPr lang="en" sz="1100">
                <a:solidFill>
                  <a:schemeClr val="dk1"/>
                </a:solidFill>
                <a:latin typeface="Times New Roman"/>
                <a:ea typeface="Times New Roman"/>
                <a:cs typeface="Times New Roman"/>
                <a:sym typeface="Times New Roman"/>
              </a:rPr>
              <a:t>"HomePad: A Privacy-aware Smart Hub for Home Environments"</a:t>
            </a:r>
            <a:endParaRPr sz="1100">
              <a:solidFill>
                <a:schemeClr val="dk1"/>
              </a:solidFill>
              <a:latin typeface="Times New Roman"/>
              <a:ea typeface="Times New Roman"/>
              <a:cs typeface="Times New Roman"/>
              <a:sym typeface="Times New Roman"/>
            </a:endParaRPr>
          </a:p>
          <a:p>
            <a:pPr indent="-298450" lvl="3" marL="1828800" rtl="0" algn="l">
              <a:lnSpc>
                <a:spcPct val="100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Reduction of raw sensor data “bleeding” out</a:t>
            </a:r>
            <a:endParaRPr sz="1100">
              <a:solidFill>
                <a:schemeClr val="dk1"/>
              </a:solidFill>
              <a:latin typeface="Times New Roman"/>
              <a:ea typeface="Times New Roman"/>
              <a:cs typeface="Times New Roman"/>
              <a:sym typeface="Times New Roman"/>
            </a:endParaRPr>
          </a:p>
          <a:p>
            <a:pPr indent="-298450" lvl="2" marL="1371600" rtl="0" algn="l">
              <a:lnSpc>
                <a:spcPct val="100000"/>
              </a:lnSpc>
              <a:spcBef>
                <a:spcPts val="0"/>
              </a:spcBef>
              <a:spcAft>
                <a:spcPts val="0"/>
              </a:spcAft>
              <a:buSzPts val="1100"/>
              <a:buChar char="■"/>
            </a:pPr>
            <a:r>
              <a:rPr lang="en" sz="1100">
                <a:solidFill>
                  <a:schemeClr val="dk1"/>
                </a:solidFill>
                <a:latin typeface="Times New Roman"/>
                <a:ea typeface="Times New Roman"/>
                <a:cs typeface="Times New Roman"/>
                <a:sym typeface="Times New Roman"/>
              </a:rPr>
              <a:t>"Vigilia: Securing Smart Home Edge Computing"</a:t>
            </a:r>
            <a:endParaRPr sz="1100">
              <a:solidFill>
                <a:schemeClr val="dk1"/>
              </a:solidFill>
              <a:latin typeface="Times New Roman"/>
              <a:ea typeface="Times New Roman"/>
              <a:cs typeface="Times New Roman"/>
              <a:sym typeface="Times New Roman"/>
            </a:endParaRPr>
          </a:p>
          <a:p>
            <a:pPr indent="-298450" lvl="3" marL="1828800" rtl="0" algn="l">
              <a:lnSpc>
                <a:spcPct val="100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Network access restriction</a:t>
            </a:r>
            <a:endParaRPr sz="1100">
              <a:solidFill>
                <a:schemeClr val="dk1"/>
              </a:solidFill>
              <a:latin typeface="Times New Roman"/>
              <a:ea typeface="Times New Roman"/>
              <a:cs typeface="Times New Roman"/>
              <a:sym typeface="Times New Roman"/>
            </a:endParaRPr>
          </a:p>
          <a:p>
            <a:pPr indent="-298450" lvl="3" marL="1828800" rtl="0" algn="l">
              <a:lnSpc>
                <a:spcPct val="100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Reduces target surface</a:t>
            </a:r>
            <a:endParaRPr sz="1100">
              <a:solidFill>
                <a:schemeClr val="dk1"/>
              </a:solidFill>
              <a:latin typeface="Times New Roman"/>
              <a:ea typeface="Times New Roman"/>
              <a:cs typeface="Times New Roman"/>
              <a:sym typeface="Times New Roman"/>
            </a:endParaRPr>
          </a:p>
          <a:p>
            <a:pPr indent="-298450" lvl="1" marL="914400" rtl="0" algn="l">
              <a:spcBef>
                <a:spcPts val="0"/>
              </a:spcBef>
              <a:spcAft>
                <a:spcPts val="0"/>
              </a:spcAft>
              <a:buSzPts val="1100"/>
              <a:buChar char="○"/>
            </a:pPr>
            <a:r>
              <a:rPr lang="en"/>
              <a:t>Edge Performance/Coverage Expansion</a:t>
            </a:r>
            <a:endParaRPr/>
          </a:p>
          <a:p>
            <a:pPr indent="-298450" lvl="2" marL="1371600" rtl="0" algn="l">
              <a:lnSpc>
                <a:spcPct val="100000"/>
              </a:lnSpc>
              <a:spcBef>
                <a:spcPts val="0"/>
              </a:spcBef>
              <a:spcAft>
                <a:spcPts val="0"/>
              </a:spcAft>
              <a:buSzPts val="1100"/>
              <a:buChar char="■"/>
            </a:pPr>
            <a:r>
              <a:rPr lang="en" sz="1100">
                <a:solidFill>
                  <a:schemeClr val="dk1"/>
                </a:solidFill>
                <a:latin typeface="Times New Roman"/>
                <a:ea typeface="Times New Roman"/>
                <a:cs typeface="Times New Roman"/>
                <a:sym typeface="Times New Roman"/>
              </a:rPr>
              <a:t>"Scalability and Performance Evaluation of Edge Cloud Systems for Latency Constrained Applications"</a:t>
            </a:r>
            <a:endParaRPr sz="1100">
              <a:solidFill>
                <a:schemeClr val="dk1"/>
              </a:solidFill>
              <a:latin typeface="Times New Roman"/>
              <a:ea typeface="Times New Roman"/>
              <a:cs typeface="Times New Roman"/>
              <a:sym typeface="Times New Roman"/>
            </a:endParaRPr>
          </a:p>
          <a:p>
            <a:pPr indent="-298450" lvl="3" marL="1828800" rtl="0" algn="l">
              <a:lnSpc>
                <a:spcPct val="100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Reinforcement of core principles (distance, latency, edge computing angles)</a:t>
            </a:r>
            <a:endParaRPr sz="1100">
              <a:solidFill>
                <a:schemeClr val="dk1"/>
              </a:solidFill>
              <a:latin typeface="Times New Roman"/>
              <a:ea typeface="Times New Roman"/>
              <a:cs typeface="Times New Roman"/>
              <a:sym typeface="Times New Roman"/>
            </a:endParaRPr>
          </a:p>
          <a:p>
            <a:pPr indent="-298450" lvl="2" marL="1371600" rtl="0" algn="l">
              <a:lnSpc>
                <a:spcPct val="100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“From Cell Towers to Smart Street Lamps: Placing Cloudlets on Existing Urban Infrastructures”</a:t>
            </a:r>
            <a:endParaRPr sz="1100">
              <a:solidFill>
                <a:schemeClr val="dk1"/>
              </a:solidFill>
              <a:latin typeface="Times New Roman"/>
              <a:ea typeface="Times New Roman"/>
              <a:cs typeface="Times New Roman"/>
              <a:sym typeface="Times New Roman"/>
            </a:endParaRPr>
          </a:p>
          <a:p>
            <a:pPr indent="-298450" lvl="3" marL="1828800" rtl="0" algn="l">
              <a:lnSpc>
                <a:spcPct val="100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Expansion of cloud edges via placement in city infrastructure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Recent Readings/Developments</a:t>
            </a:r>
            <a:endParaRPr/>
          </a:p>
        </p:txBody>
      </p:sp>
      <p:sp>
        <p:nvSpPr>
          <p:cNvPr id="111" name="Google Shape;111;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1"/>
              </a:buClr>
              <a:buSzPts val="1300"/>
              <a:buChar char="●"/>
            </a:pPr>
            <a:r>
              <a:rPr lang="en">
                <a:solidFill>
                  <a:schemeClr val="dk1"/>
                </a:solidFill>
              </a:rPr>
              <a:t>ArXiv</a:t>
            </a:r>
            <a:endParaRPr>
              <a:solidFill>
                <a:schemeClr val="dk1"/>
              </a:solidFill>
            </a:endParaRPr>
          </a:p>
          <a:p>
            <a:pPr indent="-298450" lvl="1" marL="914400" rtl="0" algn="l">
              <a:spcBef>
                <a:spcPts val="0"/>
              </a:spcBef>
              <a:spcAft>
                <a:spcPts val="0"/>
              </a:spcAft>
              <a:buClr>
                <a:schemeClr val="dk1"/>
              </a:buClr>
              <a:buSzPts val="1100"/>
              <a:buFont typeface="Times New Roman"/>
              <a:buChar char="○"/>
            </a:pPr>
            <a:r>
              <a:rPr lang="en" sz="1000">
                <a:solidFill>
                  <a:schemeClr val="dk1"/>
                </a:solidFill>
                <a:latin typeface="Times New Roman"/>
                <a:ea typeface="Times New Roman"/>
                <a:cs typeface="Times New Roman"/>
                <a:sym typeface="Times New Roman"/>
              </a:rPr>
              <a:t>“Towards Network-Failure-Tolerant Content Delivery for Web Content”</a:t>
            </a:r>
            <a:endParaRPr sz="1000">
              <a:solidFill>
                <a:schemeClr val="dk1"/>
              </a:solidFill>
              <a:latin typeface="Times New Roman"/>
              <a:ea typeface="Times New Roman"/>
              <a:cs typeface="Times New Roman"/>
              <a:sym typeface="Times New Roman"/>
            </a:endParaRPr>
          </a:p>
          <a:p>
            <a:pPr indent="-292100" lvl="2" marL="13716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HTTP based delivery unreliable</a:t>
            </a:r>
            <a:endParaRPr sz="1000">
              <a:solidFill>
                <a:schemeClr val="dk1"/>
              </a:solidFill>
              <a:latin typeface="Times New Roman"/>
              <a:ea typeface="Times New Roman"/>
              <a:cs typeface="Times New Roman"/>
              <a:sym typeface="Times New Roman"/>
            </a:endParaRPr>
          </a:p>
          <a:p>
            <a:pPr indent="-292100" lvl="2" marL="13716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Explores methods of improving this delivery</a:t>
            </a:r>
            <a:endParaRPr sz="1000">
              <a:solidFill>
                <a:schemeClr val="dk1"/>
              </a:solidFill>
              <a:latin typeface="Times New Roman"/>
              <a:ea typeface="Times New Roman"/>
              <a:cs typeface="Times New Roman"/>
              <a:sym typeface="Times New Roman"/>
            </a:endParaRPr>
          </a:p>
          <a:p>
            <a:pPr indent="-292100" lvl="3" marL="1828800" rtl="0" algn="l">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Redundant connections</a:t>
            </a:r>
            <a:endParaRPr sz="1000">
              <a:solidFill>
                <a:schemeClr val="dk1"/>
              </a:solidFill>
              <a:latin typeface="Times New Roman"/>
              <a:ea typeface="Times New Roman"/>
              <a:cs typeface="Times New Roman"/>
              <a:sym typeface="Times New Roman"/>
            </a:endParaRPr>
          </a:p>
          <a:p>
            <a:pPr indent="-292100" lvl="3" marL="1828800" rtl="0" algn="l">
              <a:spcBef>
                <a:spcPts val="0"/>
              </a:spcBef>
              <a:spcAft>
                <a:spcPts val="0"/>
              </a:spcAft>
              <a:buClr>
                <a:schemeClr val="dk1"/>
              </a:buClr>
              <a:buSzPts val="1000"/>
              <a:buFont typeface="Times New Roman"/>
              <a:buChar char="●"/>
            </a:pPr>
            <a:r>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 Experiment: Cost benefit of last hop for cache</a:t>
            </a:r>
            <a:endParaRPr/>
          </a:p>
        </p:txBody>
      </p:sp>
      <p:sp>
        <p:nvSpPr>
          <p:cNvPr id="117" name="Google Shape;117;p17"/>
          <p:cNvSpPr txBox="1"/>
          <p:nvPr>
            <p:ph idx="1" type="body"/>
          </p:nvPr>
        </p:nvSpPr>
        <p:spPr>
          <a:xfrm>
            <a:off x="311700" y="2352950"/>
            <a:ext cx="5527500" cy="22161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Goal: Simply get </a:t>
            </a:r>
            <a:r>
              <a:rPr lang="en" sz="1100">
                <a:solidFill>
                  <a:srgbClr val="000000"/>
                </a:solidFill>
                <a:latin typeface="Times New Roman"/>
                <a:ea typeface="Times New Roman"/>
                <a:cs typeface="Times New Roman"/>
                <a:sym typeface="Times New Roman"/>
              </a:rPr>
              <a:t>anecdotal</a:t>
            </a:r>
            <a:r>
              <a:rPr lang="en" sz="1100">
                <a:solidFill>
                  <a:srgbClr val="000000"/>
                </a:solidFill>
                <a:latin typeface="Times New Roman"/>
                <a:ea typeface="Times New Roman"/>
                <a:cs typeface="Times New Roman"/>
                <a:sym typeface="Times New Roman"/>
              </a:rPr>
              <a:t> measure of gap between last hop vs cloud performance on a simple request</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Using an end device (Laptop), strong last hop device (a desktop stand-in), wi-fi router, and publicly available cloud site (google.com in this case)</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The Google homepage. Raw HTML text, 4.32 KB</a:t>
            </a:r>
            <a:endParaRPr sz="1100">
              <a:solidFill>
                <a:srgbClr val="000000"/>
              </a:solidFill>
              <a:latin typeface="Times New Roman"/>
              <a:ea typeface="Times New Roman"/>
              <a:cs typeface="Times New Roman"/>
              <a:sym typeface="Times New Roman"/>
            </a:endParaRPr>
          </a:p>
          <a:p>
            <a:pPr indent="-298450" lvl="1" marL="914400" rtl="0" algn="l">
              <a:lnSpc>
                <a:spcPct val="100000"/>
              </a:lnSpc>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The Google Logo off their website. PNG file, 5.82 KB, 272 x 92 pixels</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100">
              <a:solidFill>
                <a:srgbClr val="000000"/>
              </a:solidFill>
              <a:latin typeface="Times New Roman"/>
              <a:ea typeface="Times New Roman"/>
              <a:cs typeface="Times New Roman"/>
              <a:sym typeface="Times New Roman"/>
            </a:endParaRPr>
          </a:p>
        </p:txBody>
      </p:sp>
      <p:pic>
        <p:nvPicPr>
          <p:cNvPr id="118" name="Google Shape;118;p17"/>
          <p:cNvPicPr preferRelativeResize="0"/>
          <p:nvPr/>
        </p:nvPicPr>
        <p:blipFill>
          <a:blip r:embed="rId3">
            <a:alphaModFix/>
          </a:blip>
          <a:stretch>
            <a:fillRect/>
          </a:stretch>
        </p:blipFill>
        <p:spPr>
          <a:xfrm>
            <a:off x="5765900" y="2662950"/>
            <a:ext cx="3183350" cy="1616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Base Experiment: Cost benefit of last hop for cache</a:t>
            </a:r>
            <a:endParaRPr/>
          </a:p>
          <a:p>
            <a:pPr indent="0" lvl="0" marL="0" rtl="0" algn="l">
              <a:spcBef>
                <a:spcPts val="0"/>
              </a:spcBef>
              <a:spcAft>
                <a:spcPts val="0"/>
              </a:spcAft>
              <a:buNone/>
            </a:pPr>
            <a:r>
              <a:t/>
            </a:r>
            <a:endParaRPr/>
          </a:p>
        </p:txBody>
      </p:sp>
      <p:sp>
        <p:nvSpPr>
          <p:cNvPr id="124" name="Google Shape;124;p18"/>
          <p:cNvSpPr txBox="1"/>
          <p:nvPr>
            <p:ph idx="1" type="body"/>
          </p:nvPr>
        </p:nvSpPr>
        <p:spPr>
          <a:xfrm>
            <a:off x="729450" y="2280525"/>
            <a:ext cx="4358400" cy="22611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Confirmed straightforward assumption: distance increases latency</a:t>
            </a:r>
            <a:endParaRPr/>
          </a:p>
        </p:txBody>
      </p:sp>
      <p:graphicFrame>
        <p:nvGraphicFramePr>
          <p:cNvPr id="125" name="Google Shape;125;p18"/>
          <p:cNvGraphicFramePr/>
          <p:nvPr/>
        </p:nvGraphicFramePr>
        <p:xfrm>
          <a:off x="729450" y="2796700"/>
          <a:ext cx="3000000" cy="3000000"/>
        </p:xfrm>
        <a:graphic>
          <a:graphicData uri="http://schemas.openxmlformats.org/drawingml/2006/table">
            <a:tbl>
              <a:tblPr>
                <a:noFill/>
                <a:tableStyleId>{5F9B85FD-F56B-498D-9C1D-D9794071AE64}</a:tableStyleId>
              </a:tblPr>
              <a:tblGrid>
                <a:gridCol w="571500"/>
                <a:gridCol w="495300"/>
                <a:gridCol w="889000"/>
                <a:gridCol w="800100"/>
              </a:tblGrid>
              <a:tr h="12700">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Test Host</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Hops</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TTC Image File (s)</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TTC Text (s)</a:t>
                      </a:r>
                      <a:endParaRPr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Cloud</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23</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0.08268</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0.17628</a:t>
                      </a:r>
                      <a:endParaRPr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Local</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0.01092</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0.01560</a:t>
                      </a:r>
                      <a:endParaRPr sz="1200">
                        <a:latin typeface="Times New Roman"/>
                        <a:ea typeface="Times New Roman"/>
                        <a:cs typeface="Times New Roman"/>
                        <a:sym typeface="Times New Roman"/>
                      </a:endParaRPr>
                    </a:p>
                  </a:txBody>
                  <a:tcPr marT="63500" marB="63500" marR="63500" marL="63500"/>
                </a:tc>
              </a:tr>
            </a:tbl>
          </a:graphicData>
        </a:graphic>
      </p:graphicFrame>
      <p:sp>
        <p:nvSpPr>
          <p:cNvPr id="126" name="Google Shape;126;p18"/>
          <p:cNvSpPr txBox="1"/>
          <p:nvPr/>
        </p:nvSpPr>
        <p:spPr>
          <a:xfrm>
            <a:off x="729500" y="3901600"/>
            <a:ext cx="27558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Wireless (Averages of ten attempts)</a:t>
            </a:r>
            <a:endParaRPr sz="1000"/>
          </a:p>
        </p:txBody>
      </p:sp>
      <p:graphicFrame>
        <p:nvGraphicFramePr>
          <p:cNvPr id="127" name="Google Shape;127;p18"/>
          <p:cNvGraphicFramePr/>
          <p:nvPr/>
        </p:nvGraphicFramePr>
        <p:xfrm>
          <a:off x="3788475" y="2796700"/>
          <a:ext cx="3000000" cy="3000000"/>
        </p:xfrm>
        <a:graphic>
          <a:graphicData uri="http://schemas.openxmlformats.org/drawingml/2006/table">
            <a:tbl>
              <a:tblPr>
                <a:noFill/>
                <a:tableStyleId>{5F9B85FD-F56B-498D-9C1D-D9794071AE64}</a:tableStyleId>
              </a:tblPr>
              <a:tblGrid>
                <a:gridCol w="571500"/>
                <a:gridCol w="495300"/>
                <a:gridCol w="889000"/>
                <a:gridCol w="800100"/>
              </a:tblGrid>
              <a:tr h="12700">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Test Host</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Hops</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TTC Image File (s)</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TTC Text (s)</a:t>
                      </a:r>
                      <a:endParaRPr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Cloud</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23</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0.07176</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0.20124</a:t>
                      </a:r>
                      <a:endParaRPr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Local</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0.00936</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0.00936</a:t>
                      </a:r>
                      <a:endParaRPr sz="1200">
                        <a:latin typeface="Times New Roman"/>
                        <a:ea typeface="Times New Roman"/>
                        <a:cs typeface="Times New Roman"/>
                        <a:sym typeface="Times New Roman"/>
                      </a:endParaRPr>
                    </a:p>
                  </a:txBody>
                  <a:tcPr marT="63500" marB="63500" marR="63500" marL="63500"/>
                </a:tc>
              </a:tr>
            </a:tbl>
          </a:graphicData>
        </a:graphic>
      </p:graphicFrame>
      <p:sp>
        <p:nvSpPr>
          <p:cNvPr id="128" name="Google Shape;128;p18"/>
          <p:cNvSpPr txBox="1"/>
          <p:nvPr/>
        </p:nvSpPr>
        <p:spPr>
          <a:xfrm>
            <a:off x="3788525" y="3901600"/>
            <a:ext cx="27558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Wired (Averages of ten attempts)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 Experiment Issues/Extensions</a:t>
            </a:r>
            <a:endParaRPr/>
          </a:p>
        </p:txBody>
      </p:sp>
      <p:sp>
        <p:nvSpPr>
          <p:cNvPr id="134" name="Google Shape;134;p19"/>
          <p:cNvSpPr txBox="1"/>
          <p:nvPr>
            <p:ph idx="1" type="body"/>
          </p:nvPr>
        </p:nvSpPr>
        <p:spPr>
          <a:xfrm>
            <a:off x="729450" y="1886675"/>
            <a:ext cx="7688700" cy="2453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100">
                <a:solidFill>
                  <a:srgbClr val="000000"/>
                </a:solidFill>
                <a:latin typeface="Times New Roman"/>
                <a:ea typeface="Times New Roman"/>
                <a:cs typeface="Times New Roman"/>
                <a:sym typeface="Times New Roman"/>
              </a:rPr>
              <a:t>Clean up</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SzPts val="1100"/>
              <a:buChar char="○"/>
            </a:pPr>
            <a:r>
              <a:rPr lang="en" sz="1100">
                <a:solidFill>
                  <a:srgbClr val="000000"/>
                </a:solidFill>
                <a:latin typeface="Times New Roman"/>
                <a:ea typeface="Times New Roman"/>
                <a:cs typeface="Times New Roman"/>
                <a:sym typeface="Times New Roman"/>
              </a:rPr>
              <a:t>DNS redirect inclusion (important as many CDN</a:t>
            </a:r>
            <a:r>
              <a:rPr lang="en">
                <a:solidFill>
                  <a:srgbClr val="000000"/>
                </a:solidFill>
                <a:latin typeface="Times New Roman"/>
                <a:ea typeface="Times New Roman"/>
                <a:cs typeface="Times New Roman"/>
                <a:sym typeface="Times New Roman"/>
              </a:rPr>
              <a:t>’s utilize redirect to manage loads and move requests closer</a:t>
            </a:r>
            <a:r>
              <a:rPr lang="en" sz="1100">
                <a:solidFill>
                  <a:srgbClr val="000000"/>
                </a:solidFill>
                <a:latin typeface="Times New Roman"/>
                <a:ea typeface="Times New Roman"/>
                <a:cs typeface="Times New Roman"/>
                <a:sym typeface="Times New Roman"/>
              </a:rPr>
              <a:t>)</a:t>
            </a:r>
            <a:endParaRPr>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SzPts val="1100"/>
              <a:buChar char="○"/>
            </a:pPr>
            <a:r>
              <a:rPr lang="en">
                <a:solidFill>
                  <a:srgbClr val="000000"/>
                </a:solidFill>
                <a:latin typeface="Times New Roman"/>
                <a:ea typeface="Times New Roman"/>
                <a:cs typeface="Times New Roman"/>
                <a:sym typeface="Times New Roman"/>
              </a:rPr>
              <a:t>C</a:t>
            </a:r>
            <a:r>
              <a:rPr lang="en" sz="1100">
                <a:solidFill>
                  <a:srgbClr val="000000"/>
                </a:solidFill>
                <a:latin typeface="Times New Roman"/>
                <a:ea typeface="Times New Roman"/>
                <a:cs typeface="Times New Roman"/>
                <a:sym typeface="Times New Roman"/>
              </a:rPr>
              <a:t>leaner testing</a:t>
            </a:r>
            <a:endParaRPr>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SzPts val="1100"/>
              <a:buChar char="○"/>
            </a:pPr>
            <a:r>
              <a:rPr lang="en">
                <a:solidFill>
                  <a:srgbClr val="000000"/>
                </a:solidFill>
                <a:latin typeface="Times New Roman"/>
                <a:ea typeface="Times New Roman"/>
                <a:cs typeface="Times New Roman"/>
                <a:sym typeface="Times New Roman"/>
              </a:rPr>
              <a:t>H</a:t>
            </a:r>
            <a:r>
              <a:rPr lang="en" sz="1100">
                <a:solidFill>
                  <a:srgbClr val="000000"/>
                </a:solidFill>
                <a:latin typeface="Times New Roman"/>
                <a:ea typeface="Times New Roman"/>
                <a:cs typeface="Times New Roman"/>
                <a:sym typeface="Times New Roman"/>
              </a:rPr>
              <a:t>ardware standardization</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Formula for cost/benefit of placement of a last hop device relative to users’ path quality</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a:solidFill>
                  <a:srgbClr val="000000"/>
                </a:solidFill>
                <a:latin typeface="Times New Roman"/>
                <a:ea typeface="Times New Roman"/>
                <a:cs typeface="Times New Roman"/>
                <a:sym typeface="Times New Roman"/>
              </a:rPr>
              <a:t>Eg: does it add value to place a LHD at this end? (But done for individual users)</a:t>
            </a:r>
            <a:endParaRPr>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a:solidFill>
                  <a:srgbClr val="000000"/>
                </a:solidFill>
                <a:latin typeface="Times New Roman"/>
                <a:ea typeface="Times New Roman"/>
                <a:cs typeface="Times New Roman"/>
                <a:sym typeface="Times New Roman"/>
              </a:rPr>
              <a:t>Formula can be paired with many applications (optimizations, policy, planning, etc)</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Multiplexing Experiment: Status</a:t>
            </a:r>
            <a:endParaRPr/>
          </a:p>
        </p:txBody>
      </p:sp>
      <p:sp>
        <p:nvSpPr>
          <p:cNvPr id="140" name="Google Shape;140;p20"/>
          <p:cNvSpPr txBox="1"/>
          <p:nvPr>
            <p:ph idx="1" type="body"/>
          </p:nvPr>
        </p:nvSpPr>
        <p:spPr>
          <a:xfrm>
            <a:off x="729450" y="1958875"/>
            <a:ext cx="7688700" cy="238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Still in planning stages, need more knowledge, equipment, etc</a:t>
            </a:r>
            <a:endParaRPr/>
          </a:p>
          <a:p>
            <a:pPr indent="-298450" lvl="1" marL="914400" rtl="0" algn="l">
              <a:spcBef>
                <a:spcPts val="0"/>
              </a:spcBef>
              <a:spcAft>
                <a:spcPts val="0"/>
              </a:spcAft>
              <a:buSzPts val="1100"/>
              <a:buChar char="○"/>
            </a:pPr>
            <a:r>
              <a:rPr lang="en"/>
              <a:t>Planned first stage is “two split” bluetooth and wi-fi, and using purely abstract data</a:t>
            </a:r>
            <a:endParaRPr/>
          </a:p>
          <a:p>
            <a:pPr indent="-298450" lvl="1" marL="914400" rtl="0" algn="l">
              <a:spcBef>
                <a:spcPts val="0"/>
              </a:spcBef>
              <a:spcAft>
                <a:spcPts val="0"/>
              </a:spcAft>
              <a:buSzPts val="1100"/>
              <a:buChar char="○"/>
            </a:pPr>
            <a:r>
              <a:rPr lang="en"/>
              <a:t>Once built, and rough tested, can then invest in a mobile </a:t>
            </a:r>
            <a:r>
              <a:rPr lang="en"/>
              <a:t>emitter</a:t>
            </a:r>
            <a:r>
              <a:rPr lang="en"/>
              <a:t>, or a modulated wi-fi router</a:t>
            </a:r>
            <a:endParaRPr/>
          </a:p>
          <a:p>
            <a:pPr indent="-298450" lvl="1" marL="914400" rtl="0" algn="l">
              <a:spcBef>
                <a:spcPts val="0"/>
              </a:spcBef>
              <a:spcAft>
                <a:spcPts val="0"/>
              </a:spcAft>
              <a:buSzPts val="1100"/>
              <a:buChar char="○"/>
            </a:pPr>
            <a:r>
              <a:rPr lang="en"/>
              <a:t>Built off of idea present in HTTP2.0 (“Get it there fast, and without extra prompt”)</a:t>
            </a:r>
            <a:endParaRPr/>
          </a:p>
          <a:p>
            <a:pPr indent="-311150" lvl="0" marL="457200" rtl="0" algn="l">
              <a:spcBef>
                <a:spcPts val="0"/>
              </a:spcBef>
              <a:spcAft>
                <a:spcPts val="0"/>
              </a:spcAft>
              <a:buSzPts val="1300"/>
              <a:buChar char="●"/>
            </a:pPr>
            <a:r>
              <a:rPr lang="en"/>
              <a:t>This is an extension of the base experiment, except with a split of content at last hop level, chunk into </a:t>
            </a:r>
            <a:r>
              <a:rPr lang="en"/>
              <a:t>separable</a:t>
            </a:r>
            <a:r>
              <a:rPr lang="en"/>
              <a:t> data and deliver over </a:t>
            </a:r>
            <a:r>
              <a:rPr lang="en"/>
              <a:t>disparate</a:t>
            </a:r>
            <a:r>
              <a:rPr lang="en"/>
              <a:t> means</a:t>
            </a:r>
            <a:endParaRPr/>
          </a:p>
          <a:p>
            <a:pPr indent="-311150" lvl="0" marL="457200" rtl="0" algn="l">
              <a:spcBef>
                <a:spcPts val="0"/>
              </a:spcBef>
              <a:spcAft>
                <a:spcPts val="0"/>
              </a:spcAft>
              <a:buSzPts val="1300"/>
              <a:buChar char="●"/>
            </a:pPr>
            <a:r>
              <a:rPr lang="en"/>
              <a:t>Comparison will </a:t>
            </a:r>
            <a:r>
              <a:rPr lang="en"/>
              <a:t>encompass</a:t>
            </a:r>
            <a:r>
              <a:rPr lang="en"/>
              <a:t> standard call, synchronization time, data speeds, </a:t>
            </a:r>
            <a:r>
              <a:rPr lang="en"/>
              <a:t>separation</a:t>
            </a:r>
            <a:r>
              <a:rPr lang="en"/>
              <a:t> overhead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Multiplexing Experiment Approach</a:t>
            </a:r>
            <a:endParaRPr/>
          </a:p>
          <a:p>
            <a:pPr indent="0" lvl="0" marL="0" rtl="0" algn="l">
              <a:spcBef>
                <a:spcPts val="0"/>
              </a:spcBef>
              <a:spcAft>
                <a:spcPts val="0"/>
              </a:spcAft>
              <a:buNone/>
            </a:pPr>
            <a:r>
              <a:t/>
            </a:r>
            <a:endParaRPr/>
          </a:p>
        </p:txBody>
      </p:sp>
      <p:sp>
        <p:nvSpPr>
          <p:cNvPr id="146" name="Google Shape;146;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Using the apparatus setup for the base experiment</a:t>
            </a:r>
            <a:endParaRPr/>
          </a:p>
          <a:p>
            <a:pPr indent="-298450" lvl="1" marL="914400" rtl="0" algn="l">
              <a:spcBef>
                <a:spcPts val="0"/>
              </a:spcBef>
              <a:spcAft>
                <a:spcPts val="0"/>
              </a:spcAft>
              <a:buSzPts val="1100"/>
              <a:buChar char="○"/>
            </a:pPr>
            <a:r>
              <a:rPr lang="en"/>
              <a:t>Simply attach one more transmission device (bluetooth or mobile </a:t>
            </a:r>
            <a:r>
              <a:rPr lang="en"/>
              <a:t>emitter</a:t>
            </a:r>
            <a:r>
              <a:rPr lang="en"/>
              <a:t>)</a:t>
            </a:r>
            <a:endParaRPr/>
          </a:p>
          <a:p>
            <a:pPr indent="-298450" lvl="1" marL="914400" rtl="0" algn="l">
              <a:spcBef>
                <a:spcPts val="0"/>
              </a:spcBef>
              <a:spcAft>
                <a:spcPts val="0"/>
              </a:spcAft>
              <a:buSzPts val="1100"/>
              <a:buChar char="○"/>
            </a:pPr>
            <a:r>
              <a:rPr lang="en"/>
              <a:t>Send two discrete data chunks over line following the data definition criteria</a:t>
            </a:r>
            <a:endParaRPr/>
          </a:p>
          <a:p>
            <a:pPr indent="-298450" lvl="1" marL="914400" rtl="0" algn="l">
              <a:spcBef>
                <a:spcPts val="0"/>
              </a:spcBef>
              <a:spcAft>
                <a:spcPts val="0"/>
              </a:spcAft>
              <a:buSzPts val="1100"/>
              <a:buChar char="○"/>
            </a:pPr>
            <a:r>
              <a:rPr lang="en"/>
              <a:t> Measure time to completion and difference in completion rates</a:t>
            </a:r>
            <a:endParaRPr/>
          </a:p>
          <a:p>
            <a:pPr indent="-311150" lvl="0" marL="457200" rtl="0" algn="l">
              <a:spcBef>
                <a:spcPts val="0"/>
              </a:spcBef>
              <a:spcAft>
                <a:spcPts val="0"/>
              </a:spcAft>
              <a:buSzPts val="1300"/>
              <a:buChar char="●"/>
            </a:pPr>
            <a:r>
              <a:rPr lang="en"/>
              <a:t>Data Diagram:</a:t>
            </a:r>
            <a:endParaRPr/>
          </a:p>
          <a:p>
            <a:pPr indent="-298450" lvl="1" marL="914400" rtl="0" algn="l">
              <a:spcBef>
                <a:spcPts val="0"/>
              </a:spcBef>
              <a:spcAft>
                <a:spcPts val="0"/>
              </a:spcAft>
              <a:buSzPts val="1100"/>
              <a:buChar char="○"/>
            </a:pPr>
            <a:r>
              <a:rPr lang="en"/>
              <a:t>Prioritization Model</a:t>
            </a:r>
            <a:endParaRPr/>
          </a:p>
          <a:p>
            <a:pPr indent="-298450" lvl="2" marL="1371600" rtl="0" algn="l">
              <a:spcBef>
                <a:spcPts val="0"/>
              </a:spcBef>
              <a:spcAft>
                <a:spcPts val="0"/>
              </a:spcAft>
              <a:buSzPts val="1100"/>
              <a:buChar char="■"/>
            </a:pPr>
            <a:r>
              <a:rPr lang="en"/>
              <a:t>[High Priority|Med Priority|Low Priority]</a:t>
            </a:r>
            <a:endParaRPr/>
          </a:p>
          <a:p>
            <a:pPr indent="-298450" lvl="2" marL="1371600" rtl="0" algn="l">
              <a:spcBef>
                <a:spcPts val="0"/>
              </a:spcBef>
              <a:spcAft>
                <a:spcPts val="0"/>
              </a:spcAft>
              <a:buSzPts val="1100"/>
              <a:buChar char="■"/>
            </a:pPr>
            <a:r>
              <a:rPr lang="en"/>
              <a:t>[High Speed|Med Speed|Low Speed]</a:t>
            </a:r>
            <a:endParaRPr/>
          </a:p>
          <a:p>
            <a:pPr indent="-298450" lvl="2" marL="1371600" rtl="0" algn="l">
              <a:spcBef>
                <a:spcPts val="0"/>
              </a:spcBef>
              <a:spcAft>
                <a:spcPts val="0"/>
              </a:spcAft>
              <a:buSzPts val="1100"/>
              <a:buChar char="■"/>
            </a:pPr>
            <a:r>
              <a:rPr lang="en"/>
              <a:t>[Reliable Connection|Med Connection|Unreliable connection]</a:t>
            </a:r>
            <a:endParaRPr/>
          </a:p>
          <a:p>
            <a:pPr indent="-298450" lvl="2" marL="1371600" rtl="0" algn="l">
              <a:spcBef>
                <a:spcPts val="0"/>
              </a:spcBef>
              <a:spcAft>
                <a:spcPts val="0"/>
              </a:spcAft>
              <a:buSzPts val="1100"/>
              <a:buChar char="■"/>
            </a:pPr>
            <a:r>
              <a:rPr lang="en"/>
              <a:t>[Short Distance|Med Distance|Long Distance]</a:t>
            </a:r>
            <a:endParaRPr/>
          </a:p>
          <a:p>
            <a:pPr indent="-298450" lvl="1" marL="914400" rtl="0" algn="l">
              <a:spcBef>
                <a:spcPts val="0"/>
              </a:spcBef>
              <a:spcAft>
                <a:spcPts val="0"/>
              </a:spcAft>
              <a:buSzPts val="1100"/>
              <a:buChar char="○"/>
            </a:pPr>
            <a:r>
              <a:rPr lang="en"/>
              <a:t>Chunk Model</a:t>
            </a:r>
            <a:endParaRPr/>
          </a:p>
          <a:p>
            <a:pPr indent="-298450" lvl="2" marL="1371600" rtl="0" algn="l">
              <a:spcBef>
                <a:spcPts val="0"/>
              </a:spcBef>
              <a:spcAft>
                <a:spcPts val="0"/>
              </a:spcAft>
              <a:buSzPts val="1100"/>
              <a:buChar char="■"/>
            </a:pPr>
            <a:r>
              <a:rPr lang="en"/>
              <a:t>Video Example [Image|Audio|Metadata “eg: Closed Captions”]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